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31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8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ch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AFB39"/>
    <a:srgbClr val="96F242"/>
    <a:srgbClr val="FF00FF"/>
    <a:srgbClr val="FF33CC"/>
    <a:srgbClr val="83EB4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C19D-1584-476C-B7E7-B13D5A1535C2}" type="datetimeFigureOut">
              <a:rPr lang="fr-MA" smtClean="0"/>
              <a:t>18/03/2020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26E3-FD63-440B-9DD2-F50FFA26BE15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9435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2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2" y="3602037"/>
            <a:ext cx="6593681" cy="1655763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3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1" y="5410203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7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5"/>
            <a:ext cx="7434266" cy="329977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2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2134041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6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2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8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1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74294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8"/>
            <a:ext cx="239643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9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0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8"/>
            <a:ext cx="240030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3" y="2666999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9"/>
            <a:ext cx="2400300" cy="81034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7"/>
            <a:ext cx="2393056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5" y="2666999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7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2"/>
            <a:ext cx="1503758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2"/>
            <a:ext cx="5811443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9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3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5"/>
            <a:ext cx="3658792" cy="354171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5"/>
            <a:ext cx="3656408" cy="354171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9"/>
            <a:ext cx="74295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8" y="2249487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1" y="3073400"/>
            <a:ext cx="3658793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400"/>
            <a:ext cx="3656408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3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3" y="592667"/>
            <a:ext cx="4418407" cy="519853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5"/>
            <a:ext cx="2892028" cy="35417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4450881" cy="163988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3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5"/>
            <a:ext cx="4450883" cy="35417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2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3" y="618517"/>
            <a:ext cx="7429499" cy="14785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3" y="2249486"/>
            <a:ext cx="7429499" cy="35417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6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4" y="5883276"/>
            <a:ext cx="57831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drarphysic.fr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7" y="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347730" y="285346"/>
            <a:ext cx="8500056" cy="6186791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/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479816" y="409165"/>
            <a:ext cx="8052928" cy="5907329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/>
          </a:p>
        </p:txBody>
      </p:sp>
      <p:sp>
        <p:nvSpPr>
          <p:cNvPr id="2" name="Rectangle à coins arrondis 1">
            <a:hlinkClick r:id="rId2"/>
          </p:cNvPr>
          <p:cNvSpPr/>
          <p:nvPr/>
        </p:nvSpPr>
        <p:spPr>
          <a:xfrm>
            <a:off x="1799303" y="928640"/>
            <a:ext cx="5279923" cy="2232961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solutions acides et les</a:t>
            </a:r>
          </a:p>
          <a:p>
            <a:pPr algn="ctr"/>
            <a:r>
              <a:rPr lang="fr-F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solutions basiques </a:t>
            </a:r>
            <a:endParaRPr lang="fr-F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51C2537E-77F8-48D6-B5BC-CCB0A4FCA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12" y="3446947"/>
            <a:ext cx="2085975" cy="2190750"/>
          </a:xfrm>
          <a:prstGeom prst="rect">
            <a:avLst/>
          </a:prstGeom>
          <a:ln>
            <a:solidFill>
              <a:srgbClr val="96F24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0A879FB7-3BF8-4BD9-8F1A-215E7F302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8" y="3619465"/>
            <a:ext cx="2343150" cy="2014535"/>
          </a:xfrm>
          <a:prstGeom prst="rect">
            <a:avLst/>
          </a:prstGeom>
          <a:ln>
            <a:solidFill>
              <a:srgbClr val="96F24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418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r>
              <a:rPr lang="fr-FR" sz="37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III, les solution acides et basiques :</a:t>
            </a:r>
          </a:p>
          <a:p>
            <a:r>
              <a:rPr lang="fr-FR" sz="3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	Expérience : </a:t>
            </a:r>
          </a:p>
          <a:p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fr-FR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mesure le pH des solutions avec le papier ph et on trouve les résultats suivants :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8E43EC3-B1B0-4871-A7EB-DC83CD31B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74812"/>
              </p:ext>
            </p:extLst>
          </p:nvPr>
        </p:nvGraphicFramePr>
        <p:xfrm>
          <a:off x="489252" y="3367626"/>
          <a:ext cx="8064815" cy="2278481"/>
        </p:xfrm>
        <a:graphic>
          <a:graphicData uri="http://schemas.openxmlformats.org/drawingml/2006/table">
            <a:tbl>
              <a:tblPr firstRow="1" firstCol="1" bandRow="1"/>
              <a:tblGrid>
                <a:gridCol w="1132272">
                  <a:extLst>
                    <a:ext uri="{9D8B030D-6E8A-4147-A177-3AD203B41FA5}">
                      <a16:colId xmlns:a16="http://schemas.microsoft.com/office/drawing/2014/main" val="987378169"/>
                    </a:ext>
                  </a:extLst>
                </a:gridCol>
                <a:gridCol w="1386509">
                  <a:extLst>
                    <a:ext uri="{9D8B030D-6E8A-4147-A177-3AD203B41FA5}">
                      <a16:colId xmlns:a16="http://schemas.microsoft.com/office/drawing/2014/main" val="1163648262"/>
                    </a:ext>
                  </a:extLst>
                </a:gridCol>
                <a:gridCol w="1386509">
                  <a:extLst>
                    <a:ext uri="{9D8B030D-6E8A-4147-A177-3AD203B41FA5}">
                      <a16:colId xmlns:a16="http://schemas.microsoft.com/office/drawing/2014/main" val="3681609363"/>
                    </a:ext>
                  </a:extLst>
                </a:gridCol>
                <a:gridCol w="1172460">
                  <a:extLst>
                    <a:ext uri="{9D8B030D-6E8A-4147-A177-3AD203B41FA5}">
                      <a16:colId xmlns:a16="http://schemas.microsoft.com/office/drawing/2014/main" val="3953794823"/>
                    </a:ext>
                  </a:extLst>
                </a:gridCol>
                <a:gridCol w="1689204">
                  <a:extLst>
                    <a:ext uri="{9D8B030D-6E8A-4147-A177-3AD203B41FA5}">
                      <a16:colId xmlns:a16="http://schemas.microsoft.com/office/drawing/2014/main" val="1842800234"/>
                    </a:ext>
                  </a:extLst>
                </a:gridCol>
                <a:gridCol w="1297861">
                  <a:extLst>
                    <a:ext uri="{9D8B030D-6E8A-4147-A177-3AD203B41FA5}">
                      <a16:colId xmlns:a16="http://schemas.microsoft.com/office/drawing/2014/main" val="1437797736"/>
                    </a:ext>
                  </a:extLst>
                </a:gridCol>
              </a:tblGrid>
              <a:tr h="1364081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16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16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 d’orange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16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L’ait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16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L’eau pur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16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L’eau de javel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16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souda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3985"/>
                  </a:ext>
                </a:extLst>
              </a:tr>
              <a:tr h="6382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pH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93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r>
              <a:rPr lang="fr-FR" sz="36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itchFamily="18" charset="0"/>
              </a:rPr>
              <a:t>2.	Conclusion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On classe les solutions en trois types selon le pH :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si le pH est inférieur à 7    </a:t>
            </a:r>
            <a:r>
              <a:rPr lang="fr-FR" sz="3600" b="1" dirty="0">
                <a:solidFill>
                  <a:srgbClr val="00B0F0"/>
                </a:solidFill>
                <a:latin typeface="Cambria" panose="02040503050406030204" pitchFamily="18" charset="0"/>
                <a:cs typeface="Times New Roman" pitchFamily="18" charset="0"/>
              </a:rPr>
              <a:t>(pH ˂ 7)  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la solution est </a:t>
            </a:r>
            <a:r>
              <a:rPr lang="fr-FR" sz="3600" b="1" dirty="0">
                <a:solidFill>
                  <a:srgbClr val="00B0F0"/>
                </a:solidFill>
                <a:latin typeface="Cambria" panose="02040503050406030204" pitchFamily="18" charset="0"/>
                <a:cs typeface="Times New Roman" pitchFamily="18" charset="0"/>
              </a:rPr>
              <a:t>acide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 (pH est compris entre 0 et 7 ) 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si le pH est supérieur à 7  </a:t>
            </a:r>
            <a:r>
              <a:rPr lang="fr-FR" sz="3600" b="1" dirty="0">
                <a:solidFill>
                  <a:srgbClr val="00B0F0"/>
                </a:solidFill>
                <a:latin typeface="Cambria" panose="02040503050406030204" pitchFamily="18" charset="0"/>
                <a:cs typeface="Times New Roman" pitchFamily="18" charset="0"/>
              </a:rPr>
              <a:t>(pH ˃ 7)  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la solution est </a:t>
            </a:r>
            <a:r>
              <a:rPr lang="fr-FR" sz="3600" b="1" dirty="0">
                <a:solidFill>
                  <a:srgbClr val="00B0F0"/>
                </a:solidFill>
                <a:latin typeface="Cambria" panose="02040503050406030204" pitchFamily="18" charset="0"/>
                <a:cs typeface="Times New Roman" pitchFamily="18" charset="0"/>
              </a:rPr>
              <a:t>basique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(pH est compris entre 7et 14 )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si le pH est égal à 7   </a:t>
            </a:r>
            <a:r>
              <a:rPr lang="fr-FR" sz="3600" b="1" dirty="0">
                <a:solidFill>
                  <a:srgbClr val="00B0F0"/>
                </a:solidFill>
                <a:latin typeface="Cambria" panose="02040503050406030204" pitchFamily="18" charset="0"/>
                <a:cs typeface="Times New Roman" pitchFamily="18" charset="0"/>
              </a:rPr>
              <a:t>(pH = 7)  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la solution est </a:t>
            </a:r>
            <a:r>
              <a:rPr lang="fr-FR" sz="3600" b="1" dirty="0">
                <a:solidFill>
                  <a:srgbClr val="00B0F0"/>
                </a:solidFill>
                <a:latin typeface="Cambria" panose="02040503050406030204" pitchFamily="18" charset="0"/>
                <a:cs typeface="Times New Roman" pitchFamily="18" charset="0"/>
              </a:rPr>
              <a:t>neutre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2E63A1EE-0119-4CDA-9FAA-C2F74BB6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8" y="1047135"/>
            <a:ext cx="7904861" cy="4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r>
              <a:rPr lang="fr-FR" sz="37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Remarque : 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Une solution acide contient plus d’ions Hydrogène </a:t>
            </a:r>
            <a:r>
              <a:rPr lang="fr-FR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4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que d’ions hydroxyle </a:t>
            </a:r>
            <a:r>
              <a:rPr lang="fr-FR" sz="4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</a:t>
            </a:r>
            <a:r>
              <a:rPr lang="fr-FR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̶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  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Une solution basique contient moins d’ions Hydrogène </a:t>
            </a:r>
            <a:r>
              <a:rPr lang="fr-FR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4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que d’ions hydroxyle </a:t>
            </a:r>
            <a:r>
              <a:rPr lang="fr-FR" sz="4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</a:t>
            </a:r>
            <a:r>
              <a:rPr lang="fr-FR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̶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 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Une solution neutre contient autant d’ions Hydrogène </a:t>
            </a:r>
            <a:r>
              <a:rPr lang="fr-FR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4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que d’ions hydroxyle </a:t>
            </a:r>
            <a:r>
              <a:rPr lang="fr-FR" sz="4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</a:t>
            </a:r>
            <a:r>
              <a:rPr lang="fr-FR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̶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fr-MA" sz="3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r>
              <a:rPr lang="fr-FR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	Dilution d’une solution aqueuse :</a:t>
            </a:r>
          </a:p>
          <a:p>
            <a:r>
              <a:rPr lang="fr-FR" sz="3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	Expérience :</a:t>
            </a:r>
          </a:p>
          <a:p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On mesure le pH d’une solution aqueuse acide </a:t>
            </a:r>
          </a:p>
          <a:p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Et on ajoute l’eau de la solution </a:t>
            </a:r>
          </a:p>
          <a:p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Puis en mesure le pH se solution</a:t>
            </a: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3BD93316-E373-4450-92E3-B839E56E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12" y="3926366"/>
            <a:ext cx="6197807" cy="22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marR="0" lvl="0" indent="-342900" algn="r" defTabSz="3429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مكونات الذرة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lvl="0"/>
            <a:r>
              <a:rPr lang="fr-FR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	Observation et conclusion : </a:t>
            </a:r>
          </a:p>
          <a:p>
            <a:pPr marL="571500" lvl="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Lorsque on ajute l’eau a une solution aqueuse acide la valeur de pH augmente(dilution de solution )</a:t>
            </a:r>
          </a:p>
          <a:p>
            <a:pPr marL="457200" lvl="0" indent="-4572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 solutions acides ou basiques présentent des dangers pour la santé et sur l’environnement .il faut les dilués avant les utilisés.</a:t>
            </a:r>
          </a:p>
          <a:p>
            <a:pPr marL="457200" lvl="0" indent="-4572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La dilution d’une solution aqueuse consiste à ajouter de l’eau à cette solution et il ne faut jamais ajouté de l’eau à un acide concentré, car il  provoque une projection de gouttelettes d'acide.</a:t>
            </a:r>
          </a:p>
        </p:txBody>
      </p:sp>
    </p:spTree>
    <p:extLst>
      <p:ext uri="{BB962C8B-B14F-4D97-AF65-F5344CB8AC3E}">
        <p14:creationId xmlns:p14="http://schemas.microsoft.com/office/powerpoint/2010/main" val="27021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marR="0" lvl="0" indent="-342900" algn="r" defTabSz="3429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مكونات الذرة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571500" lvl="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Quand on dilue une solution acide, l’acidité diminue et la valeur du pH </a:t>
            </a:r>
            <a:r>
              <a:rPr lang="fr-FR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augmente</a:t>
            </a: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se rapproche de 7.</a:t>
            </a:r>
          </a:p>
          <a:p>
            <a:pPr marL="571500" lvl="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Quand on dilue une solution basique, la basicité diminue et la valeur du pH </a:t>
            </a:r>
            <a:r>
              <a:rPr lang="fr-FR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diminue </a:t>
            </a: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 se rapproche de 7.</a:t>
            </a:r>
          </a:p>
        </p:txBody>
      </p:sp>
    </p:spTree>
    <p:extLst>
      <p:ext uri="{BB962C8B-B14F-4D97-AF65-F5344CB8AC3E}">
        <p14:creationId xmlns:p14="http://schemas.microsoft.com/office/powerpoint/2010/main" val="2043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marR="0" lvl="0" indent="-342900" algn="r" defTabSz="3429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مكونات الذرة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lvl="0"/>
            <a:r>
              <a:rPr lang="fr-FR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	Dangerosité des solutions acides et basiques :</a:t>
            </a:r>
            <a:endParaRPr kumimoji="0" lang="fr-M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0AB279EB-B152-40CA-87A2-4EB9397C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17" y="1620948"/>
            <a:ext cx="8318328" cy="46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marR="0" lvl="0" indent="-342900" algn="r" defTabSz="3429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مكونات الذرة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lvl="0"/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Lors de l’utilisation des solutions acides ou basiques il est nécessaire de respecter des consignes de sécurités comme :</a:t>
            </a:r>
          </a:p>
          <a:p>
            <a:pPr marL="571500" lvl="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Lire attentivement les étiquettes des produits avant de les utiliser.</a:t>
            </a:r>
          </a:p>
          <a:p>
            <a:pPr marL="571500" lvl="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Diluée une solutions avant de l’utiliser.</a:t>
            </a:r>
          </a:p>
          <a:p>
            <a:pPr marL="571500" lvl="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Porter un vêtement de protection (une blouse), des lunettes de protection, des gants ; des masques.</a:t>
            </a:r>
          </a:p>
        </p:txBody>
      </p:sp>
    </p:spTree>
    <p:extLst>
      <p:ext uri="{BB962C8B-B14F-4D97-AF65-F5344CB8AC3E}">
        <p14:creationId xmlns:p14="http://schemas.microsoft.com/office/powerpoint/2010/main" val="31676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marR="0" lvl="0" indent="-342900" algn="r" defTabSz="3429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مكونات الذرة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571500" marR="0" lvl="0" indent="-5715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3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Eviter de goûter les solutions ou de respirer les vapeurs </a:t>
            </a:r>
          </a:p>
          <a:p>
            <a:pPr marL="571500" marR="0" lvl="0" indent="-5715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Lors de la dilution il faut ajouter ces solutions à l’eau et ne pas l’inverse</a:t>
            </a:r>
            <a:r>
              <a:rPr kumimoji="0" lang="fr-FR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6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70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80304"/>
            <a:ext cx="8813259" cy="6529589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309093"/>
            <a:ext cx="8615012" cy="624625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prstClr val="black"/>
                </a:solidFill>
              </a:rPr>
              <a:t>	</a:t>
            </a:r>
            <a:r>
              <a:rPr lang="fr-FR" sz="3600" dirty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Une solution 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est un mélange homogène obtenu par dissolution de </a:t>
            </a:r>
            <a:r>
              <a:rPr lang="fr-FR" sz="3600" dirty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soluté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dans un </a:t>
            </a:r>
            <a:r>
              <a:rPr lang="fr-FR" sz="3600" dirty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solvant</a:t>
            </a: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Une solution électriquement neutre si elle contient des cations. elle contient nécessairement aussi des anions</a:t>
            </a:r>
          </a:p>
        </p:txBody>
      </p:sp>
      <p:sp>
        <p:nvSpPr>
          <p:cNvPr id="10" name="Flèche : pentagone 35">
            <a:hlinkClick r:id="rId2"/>
            <a:extLst>
              <a:ext uri="{FF2B5EF4-FFF2-40B4-BE49-F238E27FC236}">
                <a16:creationId xmlns:a16="http://schemas.microsoft.com/office/drawing/2014/main" id="{450E0CCA-E9CF-45EC-9B95-7C35B55692D0}"/>
              </a:ext>
            </a:extLst>
          </p:cNvPr>
          <p:cNvSpPr/>
          <p:nvPr/>
        </p:nvSpPr>
        <p:spPr>
          <a:xfrm>
            <a:off x="1461538" y="552118"/>
            <a:ext cx="7071206" cy="1068831"/>
          </a:xfrm>
          <a:prstGeom prst="homePlate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fr-MA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Solution aqueuse </a:t>
            </a:r>
          </a:p>
        </p:txBody>
      </p:sp>
      <p:sp>
        <p:nvSpPr>
          <p:cNvPr id="12" name="Hexagone 11">
            <a:hlinkClick r:id="rId2"/>
            <a:extLst>
              <a:ext uri="{FF2B5EF4-FFF2-40B4-BE49-F238E27FC236}">
                <a16:creationId xmlns:a16="http://schemas.microsoft.com/office/drawing/2014/main" id="{B7D74F94-0DF4-4304-A0DC-BB66C066923E}"/>
              </a:ext>
            </a:extLst>
          </p:cNvPr>
          <p:cNvSpPr/>
          <p:nvPr/>
        </p:nvSpPr>
        <p:spPr>
          <a:xfrm>
            <a:off x="362795" y="521334"/>
            <a:ext cx="849176" cy="1068831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fr-MA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I-</a:t>
            </a:r>
          </a:p>
        </p:txBody>
      </p:sp>
    </p:spTree>
    <p:extLst>
      <p:ext uri="{BB962C8B-B14F-4D97-AF65-F5344CB8AC3E}">
        <p14:creationId xmlns:p14="http://schemas.microsoft.com/office/powerpoint/2010/main" val="536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endParaRPr lang="fr-MA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BCBBB4DF-7392-4DEF-89B5-CBD189394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194171"/>
                  </p:ext>
                </p:extLst>
              </p:nvPr>
            </p:nvGraphicFramePr>
            <p:xfrm>
              <a:off x="456095" y="283335"/>
              <a:ext cx="7429500" cy="6245352"/>
            </p:xfrm>
            <a:graphic>
              <a:graphicData uri="http://schemas.openxmlformats.org/drawingml/2006/table">
                <a:tbl>
                  <a:tblPr/>
                  <a:tblGrid>
                    <a:gridCol w="7429500">
                      <a:extLst>
                        <a:ext uri="{9D8B030D-6E8A-4147-A177-3AD203B41FA5}">
                          <a16:colId xmlns:a16="http://schemas.microsoft.com/office/drawing/2014/main" val="324704321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457200" lvl="0" indent="-457200" algn="l" rtl="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CC"/>
                            </a:buClr>
                            <a:buFont typeface="Wingdings" panose="05000000000000000000" pitchFamily="2" charset="2"/>
                            <a:buChar char="q"/>
                            <a:tabLst>
                              <a:tab pos="90170" algn="l"/>
                            </a:tabLst>
                          </a:pPr>
                          <a:r>
                            <a:rPr lang="fr-FR" sz="3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Par exemple L’eau salée est une solution de chlorure de sodium contient des ions de chlorure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𝐶𝑙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3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et des ions sodium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𝑁𝑎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3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et le solvant et l’eau </a:t>
                          </a:r>
                          <a:endParaRPr lang="fr-FR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457200" lvl="0" indent="-457200"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CC"/>
                            </a:buClr>
                            <a:buFont typeface="Wingdings" panose="05000000000000000000" pitchFamily="2" charset="2"/>
                            <a:buChar char="q"/>
                            <a:tabLst>
                              <a:tab pos="90170" algn="l"/>
                            </a:tabLst>
                          </a:pPr>
                          <a:r>
                            <a:rPr lang="fr-FR" sz="3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Pour distinguer entre les types des solutions aqueuse est lié à la prépondérance des ions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3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𝐻𝑂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3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. ce caractère se déterminer par la mesure de pH de la solution (potentiel d’hydrogène)</a:t>
                          </a:r>
                          <a:endParaRPr lang="fr-FR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535" marR="89535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0099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BCBBB4DF-7392-4DEF-89B5-CBD189394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194171"/>
                  </p:ext>
                </p:extLst>
              </p:nvPr>
            </p:nvGraphicFramePr>
            <p:xfrm>
              <a:off x="456095" y="283335"/>
              <a:ext cx="7429500" cy="6199823"/>
            </p:xfrm>
            <a:graphic>
              <a:graphicData uri="http://schemas.openxmlformats.org/drawingml/2006/table">
                <a:tbl>
                  <a:tblPr/>
                  <a:tblGrid>
                    <a:gridCol w="7429500">
                      <a:extLst>
                        <a:ext uri="{9D8B030D-6E8A-4147-A177-3AD203B41FA5}">
                          <a16:colId xmlns:a16="http://schemas.microsoft.com/office/drawing/2014/main" val="3247043215"/>
                        </a:ext>
                      </a:extLst>
                    </a:gridCol>
                  </a:tblGrid>
                  <a:tr h="619982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9535" marR="89535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1572" b="-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0998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27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CA" sz="3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en-CA" sz="3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7E721315-45B4-48EB-87D0-47280F8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15" y="1305417"/>
            <a:ext cx="6109954" cy="40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endParaRPr lang="en-CA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9E097A-35D2-4531-BFCE-4617F88FD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0" y="958645"/>
            <a:ext cx="7066367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 : coins arrondis 78">
                <a:extLst>
                  <a:ext uri="{FF2B5EF4-FFF2-40B4-BE49-F238E27FC236}">
                    <a16:creationId xmlns:a16="http://schemas.microsoft.com/office/drawing/2014/main" id="{946F91F9-988D-4E1B-A650-D05248E8C795}"/>
                  </a:ext>
                </a:extLst>
              </p:cNvPr>
              <p:cNvSpPr/>
              <p:nvPr/>
            </p:nvSpPr>
            <p:spPr>
              <a:xfrm>
                <a:off x="246886" y="283335"/>
                <a:ext cx="8615012" cy="6143223"/>
              </a:xfrm>
              <a:prstGeom prst="roundRect">
                <a:avLst>
                  <a:gd name="adj" fmla="val 3967"/>
                </a:avLst>
              </a:prstGeom>
              <a:ln w="28575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t"/>
              <a:lstStyle/>
              <a:p>
                <a:r>
                  <a:rPr lang="fr-FR" sz="3700" b="1" dirty="0" err="1">
                    <a:solidFill>
                      <a:srgbClr val="FF0000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II.Notion</a:t>
                </a:r>
                <a:r>
                  <a:rPr lang="fr-FR" sz="3700" b="1" dirty="0">
                    <a:solidFill>
                      <a:srgbClr val="FF0000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 de pH</a:t>
                </a:r>
              </a:p>
              <a:p>
                <a:r>
                  <a:rPr lang="fr-FR" sz="3700" dirty="0">
                    <a:solidFill>
                      <a:prstClr val="black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	Le taux d’ion d’hydrogène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3700" dirty="0">
                    <a:solidFill>
                      <a:prstClr val="black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 s’évalue en mesurant le pH (potentiel d’hydrogène) c’est une grandeur sans unité qui varier entre 0 et 14 </a:t>
                </a:r>
              </a:p>
              <a:p>
                <a:r>
                  <a:rPr lang="fr-FR" sz="3700" dirty="0">
                    <a:solidFill>
                      <a:prstClr val="black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	</a:t>
                </a:r>
                <a:r>
                  <a:rPr lang="fr-FR" sz="3700" dirty="0">
                    <a:solidFill>
                      <a:srgbClr val="7AFB39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Mesure de Ph </a:t>
                </a:r>
              </a:p>
              <a:p>
                <a:r>
                  <a:rPr lang="fr-FR" sz="3700" dirty="0">
                    <a:solidFill>
                      <a:prstClr val="black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Pour mesurer le pH d’une solution on utilise </a:t>
                </a:r>
                <a:r>
                  <a:rPr lang="fr-FR" sz="3700" dirty="0">
                    <a:solidFill>
                      <a:srgbClr val="0000CC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le papier pH </a:t>
                </a:r>
                <a:r>
                  <a:rPr lang="fr-FR" sz="3700" dirty="0">
                    <a:solidFill>
                      <a:schemeClr val="bg1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ou</a:t>
                </a:r>
                <a:r>
                  <a:rPr lang="fr-FR" sz="3700" dirty="0">
                    <a:solidFill>
                      <a:srgbClr val="0000CC"/>
                    </a:solidFill>
                    <a:latin typeface="Cambria" panose="02040503050406030204" pitchFamily="18" charset="0"/>
                    <a:cs typeface="Times New Roman" pitchFamily="18" charset="0"/>
                  </a:rPr>
                  <a:t> pH-mètre </a:t>
                </a:r>
              </a:p>
            </p:txBody>
          </p:sp>
        </mc:Choice>
        <mc:Fallback xmlns="">
          <p:sp>
            <p:nvSpPr>
              <p:cNvPr id="79" name="Rectangle : coins arrondis 78">
                <a:extLst>
                  <a:ext uri="{FF2B5EF4-FFF2-40B4-BE49-F238E27FC236}">
                    <a16:creationId xmlns:a16="http://schemas.microsoft.com/office/drawing/2014/main" id="{946F91F9-988D-4E1B-A650-D05248E8C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6" y="283335"/>
                <a:ext cx="8615012" cy="6143223"/>
              </a:xfrm>
              <a:prstGeom prst="roundRect">
                <a:avLst>
                  <a:gd name="adj" fmla="val 3967"/>
                </a:avLst>
              </a:prstGeom>
              <a:blipFill>
                <a:blip r:embed="rId2"/>
                <a:stretch>
                  <a:fillRect l="-1480" t="-395"/>
                </a:stretch>
              </a:blipFill>
              <a:ln w="28575">
                <a:solidFill>
                  <a:srgbClr val="00B0F0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r>
              <a:rPr lang="fr-FR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	La papier pH </a:t>
            </a: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on dépose une goute de solution sur un morceau de papier pH. et on compare sa couleur avec le nuancier de la boite et note le pH correspondant </a:t>
            </a:r>
          </a:p>
          <a:p>
            <a:endParaRPr lang="fr-FR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D11532-2215-4D09-8063-E139AD09F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44552"/>
              </p:ext>
            </p:extLst>
          </p:nvPr>
        </p:nvGraphicFramePr>
        <p:xfrm>
          <a:off x="489251" y="2706291"/>
          <a:ext cx="7582260" cy="1231528"/>
        </p:xfrm>
        <a:graphic>
          <a:graphicData uri="http://schemas.openxmlformats.org/drawingml/2006/table">
            <a:tbl>
              <a:tblPr firstRow="1" firstCol="1" bandRow="1"/>
              <a:tblGrid>
                <a:gridCol w="1895565">
                  <a:extLst>
                    <a:ext uri="{9D8B030D-6E8A-4147-A177-3AD203B41FA5}">
                      <a16:colId xmlns:a16="http://schemas.microsoft.com/office/drawing/2014/main" val="3195244509"/>
                    </a:ext>
                  </a:extLst>
                </a:gridCol>
                <a:gridCol w="1895565">
                  <a:extLst>
                    <a:ext uri="{9D8B030D-6E8A-4147-A177-3AD203B41FA5}">
                      <a16:colId xmlns:a16="http://schemas.microsoft.com/office/drawing/2014/main" val="3882209941"/>
                    </a:ext>
                  </a:extLst>
                </a:gridCol>
                <a:gridCol w="1895565">
                  <a:extLst>
                    <a:ext uri="{9D8B030D-6E8A-4147-A177-3AD203B41FA5}">
                      <a16:colId xmlns:a16="http://schemas.microsoft.com/office/drawing/2014/main" val="2855764467"/>
                    </a:ext>
                  </a:extLst>
                </a:gridCol>
                <a:gridCol w="1895565">
                  <a:extLst>
                    <a:ext uri="{9D8B030D-6E8A-4147-A177-3AD203B41FA5}">
                      <a16:colId xmlns:a16="http://schemas.microsoft.com/office/drawing/2014/main" val="710998630"/>
                    </a:ext>
                  </a:extLst>
                </a:gridCol>
              </a:tblGrid>
              <a:tr h="615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liquide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lait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 d’orange</a:t>
                      </a:r>
                      <a:endParaRPr lang="fr-FR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L’eau pur</a:t>
                      </a:r>
                      <a:endParaRPr lang="fr-FR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466190"/>
                  </a:ext>
                </a:extLst>
              </a:tr>
              <a:tr h="615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pH</a:t>
                      </a:r>
                      <a:endParaRPr lang="fr-FR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77370"/>
                  </a:ext>
                </a:extLst>
              </a:tr>
            </a:tbl>
          </a:graphicData>
        </a:graphic>
      </p:graphicFrame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73CC3989-2CA8-47D6-BEAE-30541A43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" y="3981814"/>
            <a:ext cx="7228314" cy="21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r>
              <a:rPr lang="fr-FR" sz="3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	Le pH mètre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Emerge l’extrémité de la sonde de pH-mètre dans la solution.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après quelques instant noté le Ph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93859F2-B60F-4D77-A9C5-9163E97F8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16995"/>
              </p:ext>
            </p:extLst>
          </p:nvPr>
        </p:nvGraphicFramePr>
        <p:xfrm>
          <a:off x="501445" y="2805079"/>
          <a:ext cx="5058698" cy="2401102"/>
        </p:xfrm>
        <a:graphic>
          <a:graphicData uri="http://schemas.openxmlformats.org/drawingml/2006/table">
            <a:tbl>
              <a:tblPr firstRow="1" firstCol="1" bandRow="1"/>
              <a:tblGrid>
                <a:gridCol w="1160684">
                  <a:extLst>
                    <a:ext uri="{9D8B030D-6E8A-4147-A177-3AD203B41FA5}">
                      <a16:colId xmlns:a16="http://schemas.microsoft.com/office/drawing/2014/main" val="1543204876"/>
                    </a:ext>
                  </a:extLst>
                </a:gridCol>
                <a:gridCol w="1299338">
                  <a:extLst>
                    <a:ext uri="{9D8B030D-6E8A-4147-A177-3AD203B41FA5}">
                      <a16:colId xmlns:a16="http://schemas.microsoft.com/office/drawing/2014/main" val="1028549124"/>
                    </a:ext>
                  </a:extLst>
                </a:gridCol>
                <a:gridCol w="1299338">
                  <a:extLst>
                    <a:ext uri="{9D8B030D-6E8A-4147-A177-3AD203B41FA5}">
                      <a16:colId xmlns:a16="http://schemas.microsoft.com/office/drawing/2014/main" val="1775466491"/>
                    </a:ext>
                  </a:extLst>
                </a:gridCol>
                <a:gridCol w="1299338">
                  <a:extLst>
                    <a:ext uri="{9D8B030D-6E8A-4147-A177-3AD203B41FA5}">
                      <a16:colId xmlns:a16="http://schemas.microsoft.com/office/drawing/2014/main" val="2641345956"/>
                    </a:ext>
                  </a:extLst>
                </a:gridCol>
              </a:tblGrid>
              <a:tr h="120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liquide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lait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0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 d’orange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L’eau pur</a:t>
                      </a:r>
                      <a:endParaRPr lang="fr-FR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8869"/>
                  </a:ext>
                </a:extLst>
              </a:tr>
              <a:tr h="120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pH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6.84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3.84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fr-FR" sz="2400" b="1" dirty="0">
                          <a:solidFill>
                            <a:srgbClr val="21586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7.04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86563"/>
                  </a:ext>
                </a:extLst>
              </a:tr>
            </a:tbl>
          </a:graphicData>
        </a:graphic>
      </p:graphicFrame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6385DB34-C8E9-428A-9759-D6AE4326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42" y="2720907"/>
            <a:ext cx="2919507" cy="32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79CF053-5B4D-4BD3-B6BF-41CBB53C77CB}"/>
              </a:ext>
            </a:extLst>
          </p:cNvPr>
          <p:cNvSpPr/>
          <p:nvPr/>
        </p:nvSpPr>
        <p:spPr>
          <a:xfrm>
            <a:off x="7921488" y="1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B8BB83-0C94-4669-B201-B6E2660BE19F}"/>
              </a:ext>
            </a:extLst>
          </p:cNvPr>
          <p:cNvSpPr/>
          <p:nvPr/>
        </p:nvSpPr>
        <p:spPr>
          <a:xfrm>
            <a:off x="0" y="5634000"/>
            <a:ext cx="1222513" cy="122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white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B5E0EBB-75BC-4EF2-8D77-65CC116935E1}"/>
              </a:ext>
            </a:extLst>
          </p:cNvPr>
          <p:cNvSpPr/>
          <p:nvPr/>
        </p:nvSpPr>
        <p:spPr>
          <a:xfrm>
            <a:off x="175099" y="167425"/>
            <a:ext cx="8813259" cy="6426557"/>
          </a:xfrm>
          <a:prstGeom prst="roundRect">
            <a:avLst>
              <a:gd name="adj" fmla="val 369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134A07-4C0F-4645-87AD-7D2A32C7F37D}"/>
              </a:ext>
            </a:extLst>
          </p:cNvPr>
          <p:cNvSpPr/>
          <p:nvPr/>
        </p:nvSpPr>
        <p:spPr>
          <a:xfrm>
            <a:off x="489251" y="2805079"/>
            <a:ext cx="6796130" cy="485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>
              <a:solidFill>
                <a:prstClr val="black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712930-54C9-48F3-AD1D-FA4707D3A13F}"/>
              </a:ext>
            </a:extLst>
          </p:cNvPr>
          <p:cNvSpPr txBox="1"/>
          <p:nvPr/>
        </p:nvSpPr>
        <p:spPr>
          <a:xfrm>
            <a:off x="6585298" y="2316046"/>
            <a:ext cx="18300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MA" sz="1800" b="1" dirty="0">
                <a:solidFill>
                  <a:prstClr val="white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مكونات الذرة</a:t>
            </a:r>
            <a:endParaRPr lang="fr-MA" sz="1800" b="1" dirty="0">
              <a:solidFill>
                <a:prstClr val="white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05AA37-5123-49C5-927F-7A67A9CA1EA3}"/>
              </a:ext>
            </a:extLst>
          </p:cNvPr>
          <p:cNvSpPr/>
          <p:nvPr/>
        </p:nvSpPr>
        <p:spPr>
          <a:xfrm>
            <a:off x="489255" y="1239857"/>
            <a:ext cx="6109955" cy="381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fr-MA" dirty="0">
              <a:solidFill>
                <a:prstClr val="black"/>
              </a:solidFill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946F91F9-988D-4E1B-A650-D05248E8C795}"/>
              </a:ext>
            </a:extLst>
          </p:cNvPr>
          <p:cNvSpPr/>
          <p:nvPr/>
        </p:nvSpPr>
        <p:spPr>
          <a:xfrm>
            <a:off x="246886" y="283335"/>
            <a:ext cx="8615012" cy="6143223"/>
          </a:xfrm>
          <a:prstGeom prst="roundRect">
            <a:avLst>
              <a:gd name="adj" fmla="val 3967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700" dirty="0">
                <a:solidFill>
                  <a:srgbClr val="0000CC"/>
                </a:solidFill>
                <a:latin typeface="Cambria" panose="02040503050406030204" pitchFamily="18" charset="0"/>
                <a:cs typeface="Times New Roman" pitchFamily="18" charset="0"/>
              </a:rPr>
              <a:t>le pH </a:t>
            </a: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solution aqueuse est grandeur sans unité qui varier entre 0 et 14  </a:t>
            </a:r>
          </a:p>
          <a:p>
            <a:pPr marL="571500" indent="-57150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fr-FR" sz="37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on peut connaitre le caractère acide. basique ou neutre d’une solution en mesurant son pH à l’aide d’un papier pH ou pH-mètre </a:t>
            </a:r>
            <a:endParaRPr lang="en-CA" sz="37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5088</TotalTime>
  <Words>256</Words>
  <Application>Microsoft Office PowerPoint</Application>
  <PresentationFormat>Affichage à l'écran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Adobe Arabic</vt:lpstr>
      <vt:lpstr>Arial</vt:lpstr>
      <vt:lpstr>Book Antiqua</vt:lpstr>
      <vt:lpstr>Calibri</vt:lpstr>
      <vt:lpstr>Cambria</vt:lpstr>
      <vt:lpstr>Cambria Math</vt:lpstr>
      <vt:lpstr>Times New Roman</vt:lpstr>
      <vt:lpstr>Trebuchet MS</vt:lpstr>
      <vt:lpstr>Tw Cen MT</vt:lpstr>
      <vt:lpstr>Wingdings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berch</dc:creator>
  <cp:lastModifiedBy>LENOVO</cp:lastModifiedBy>
  <cp:revision>328</cp:revision>
  <dcterms:created xsi:type="dcterms:W3CDTF">2017-09-29T16:31:55Z</dcterms:created>
  <dcterms:modified xsi:type="dcterms:W3CDTF">2020-03-18T07:46:17Z</dcterms:modified>
</cp:coreProperties>
</file>