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3B370-AE7F-4048-9509-1A8443B21660}" type="datetimeFigureOut">
              <a:rPr lang="fr-FR" smtClean="0"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31CB8-D8A3-4957-9786-C4738C74BF2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8th </a:t>
            </a:r>
            <a:r>
              <a:rPr lang="fr-FR" dirty="0" err="1" smtClean="0"/>
              <a:t>form</a:t>
            </a:r>
            <a:r>
              <a:rPr lang="fr-FR" dirty="0" smtClean="0"/>
              <a:t>         </a:t>
            </a:r>
            <a:r>
              <a:rPr lang="fr-FR" dirty="0" err="1" smtClean="0"/>
              <a:t>lesson</a:t>
            </a:r>
            <a:r>
              <a:rPr lang="fr-FR" dirty="0" smtClean="0"/>
              <a:t> 5        module 4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Mrs </a:t>
            </a:r>
            <a:r>
              <a:rPr lang="fr-FR" dirty="0" err="1" smtClean="0"/>
              <a:t>salwa</a:t>
            </a:r>
            <a:r>
              <a:rPr lang="fr-FR" dirty="0" smtClean="0"/>
              <a:t> ben </a:t>
            </a:r>
            <a:r>
              <a:rPr lang="fr-FR" dirty="0" err="1" smtClean="0"/>
              <a:t>mahmoud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The</a:t>
            </a:r>
            <a:r>
              <a:rPr lang="en-US" sz="3600" b="1" dirty="0">
                <a:solidFill>
                  <a:srgbClr val="FF0000"/>
                </a:solidFill>
              </a:rPr>
              <a:t> Gerund </a:t>
            </a:r>
            <a:r>
              <a:rPr lang="en-US" sz="3600" b="1" dirty="0"/>
              <a:t>(</a:t>
            </a:r>
            <a:r>
              <a:rPr lang="en-US" sz="3600" b="1" dirty="0" err="1"/>
              <a:t>Verb+ing</a:t>
            </a:r>
            <a:r>
              <a:rPr lang="en-US" sz="3600" b="1" dirty="0"/>
              <a:t>) </a:t>
            </a:r>
            <a:r>
              <a:rPr lang="en-US" sz="3600" dirty="0"/>
              <a:t>can be used as a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subject</a:t>
            </a:r>
            <a:r>
              <a:rPr lang="en-US" sz="3600" dirty="0"/>
              <a:t> 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or </a:t>
            </a: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object</a:t>
            </a:r>
            <a:r>
              <a:rPr lang="en-US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600" dirty="0"/>
              <a:t>in a </a:t>
            </a:r>
            <a:r>
              <a:rPr lang="en-US" sz="3600" dirty="0" smtClean="0"/>
              <a:t>sentence exp: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u="sng" dirty="0"/>
              <a:t>Swimming</a:t>
            </a:r>
            <a:r>
              <a:rPr lang="en-US" dirty="0"/>
              <a:t> is my </a:t>
            </a:r>
            <a:r>
              <a:rPr lang="en-US" dirty="0" err="1"/>
              <a:t>favourite</a:t>
            </a:r>
            <a:r>
              <a:rPr lang="en-US" dirty="0"/>
              <a:t> </a:t>
            </a:r>
            <a:r>
              <a:rPr lang="en-US" dirty="0" smtClean="0"/>
              <a:t>pastime.</a:t>
            </a:r>
            <a:endParaRPr lang="fr-FR" dirty="0"/>
          </a:p>
          <a:p>
            <a:r>
              <a:rPr lang="en-US" dirty="0" smtClean="0"/>
              <a:t>……………………</a:t>
            </a:r>
          </a:p>
          <a:p>
            <a:pPr>
              <a:buNone/>
            </a:pPr>
            <a:endParaRPr lang="fr-FR" dirty="0"/>
          </a:p>
          <a:p>
            <a:pPr lvl="0"/>
            <a:r>
              <a:rPr lang="en-US" dirty="0"/>
              <a:t>My </a:t>
            </a:r>
            <a:r>
              <a:rPr lang="en-US" dirty="0" err="1"/>
              <a:t>favourite</a:t>
            </a:r>
            <a:r>
              <a:rPr lang="en-US" dirty="0"/>
              <a:t> pastime is </a:t>
            </a:r>
            <a:r>
              <a:rPr lang="en-US" b="1" u="sng" dirty="0" smtClean="0"/>
              <a:t>swimming.</a:t>
            </a:r>
            <a:endParaRPr lang="fr-FR" dirty="0"/>
          </a:p>
          <a:p>
            <a:r>
              <a:rPr lang="fr-FR" dirty="0" smtClean="0"/>
              <a:t>                                           ………………..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Who’s</a:t>
            </a:r>
            <a:r>
              <a:rPr lang="fr-FR" dirty="0" smtClean="0"/>
              <a:t> </a:t>
            </a:r>
            <a:r>
              <a:rPr lang="fr-FR" dirty="0" err="1" smtClean="0"/>
              <a:t>this</a:t>
            </a:r>
            <a:r>
              <a:rPr lang="fr-FR" dirty="0" smtClean="0"/>
              <a:t>?</a:t>
            </a:r>
            <a:endParaRPr lang="fr-FR" dirty="0"/>
          </a:p>
        </p:txBody>
      </p:sp>
      <p:pic>
        <p:nvPicPr>
          <p:cNvPr id="19458" name="Picture 2" descr="C:\Users\nsi\Desktop\téléchargement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285860"/>
            <a:ext cx="5643602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GOOD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3600" dirty="0" smtClean="0"/>
              <a:t>                </a:t>
            </a:r>
            <a:r>
              <a:rPr lang="fr-FR" sz="3600" dirty="0" err="1" smtClean="0"/>
              <a:t>It’s</a:t>
            </a:r>
            <a:r>
              <a:rPr lang="fr-FR" sz="3600" dirty="0" smtClean="0"/>
              <a:t> </a:t>
            </a:r>
            <a:r>
              <a:rPr lang="fr-F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David </a:t>
            </a:r>
            <a:r>
              <a:rPr lang="fr-FR" sz="3600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Beckham</a:t>
            </a:r>
            <a:r>
              <a:rPr lang="fr-F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pic>
        <p:nvPicPr>
          <p:cNvPr id="4" name="Image 3" descr="Afficher l'image d'origine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71604" y="2714620"/>
            <a:ext cx="5786478" cy="3214710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Reading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Read the interview p 79 and </a:t>
            </a:r>
            <a:r>
              <a:rPr lang="fr-FR" dirty="0" err="1" smtClean="0"/>
              <a:t>answer</a:t>
            </a:r>
            <a:r>
              <a:rPr lang="fr-FR" dirty="0" smtClean="0"/>
              <a:t> the questions :</a:t>
            </a:r>
            <a:endParaRPr lang="fr-FR" dirty="0"/>
          </a:p>
        </p:txBody>
      </p:sp>
      <p:pic>
        <p:nvPicPr>
          <p:cNvPr id="22529" name="Picture 1" descr="C:\Users\nsi\Desktop\Tell-Me-About-Yourself-Interview-Job-Interview-Interview-Questions-Dic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071810"/>
            <a:ext cx="8572528" cy="3286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interview p 79</a:t>
            </a:r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143536"/>
          </a:xfrm>
        </p:spPr>
        <p:txBody>
          <a:bodyPr>
            <a:normAutofit fontScale="47500" lnSpcReduction="20000"/>
          </a:bodyPr>
          <a:lstStyle/>
          <a:p>
            <a:pPr rtl="1"/>
            <a:r>
              <a:rPr lang="en-US" b="1" dirty="0"/>
              <a:t> </a:t>
            </a:r>
            <a:endParaRPr lang="fr-FR" dirty="0"/>
          </a:p>
          <a:p>
            <a:pPr rtl="1"/>
            <a:r>
              <a:rPr lang="en-US" sz="3600" b="1" dirty="0"/>
              <a:t>Journalist :Thank you David for accepting to be with us .</a:t>
            </a:r>
            <a:endParaRPr lang="fr-FR" sz="3600" dirty="0"/>
          </a:p>
          <a:p>
            <a:pPr rtl="1"/>
            <a:r>
              <a:rPr lang="en-US" sz="3600" b="1" dirty="0"/>
              <a:t>David :Thank you for inviting me .</a:t>
            </a:r>
            <a:endParaRPr lang="fr-FR" sz="3600" dirty="0"/>
          </a:p>
          <a:p>
            <a:pPr rtl="1"/>
            <a:r>
              <a:rPr lang="en-US" sz="3600" b="1" dirty="0"/>
              <a:t>Journalist : Tell me David , why do people practice sport ?</a:t>
            </a:r>
            <a:endParaRPr lang="fr-FR" sz="3600" dirty="0"/>
          </a:p>
          <a:p>
            <a:pPr rtl="1"/>
            <a:r>
              <a:rPr lang="en-US" sz="3600" b="1" dirty="0"/>
              <a:t>David  : Well , first they do it for the </a:t>
            </a:r>
            <a:r>
              <a:rPr lang="en-US" sz="3600" b="1" dirty="0" err="1"/>
              <a:t>enjoyement</a:t>
            </a:r>
            <a:r>
              <a:rPr lang="en-US" sz="3600" b="1" dirty="0"/>
              <a:t> .Sporting activities are a lot of fun .Besides ,when we train and play hard we become fitter , our bodies become stronger .</a:t>
            </a:r>
            <a:endParaRPr lang="fr-FR" sz="3600" dirty="0"/>
          </a:p>
          <a:p>
            <a:pPr rtl="1"/>
            <a:r>
              <a:rPr lang="en-US" sz="3600" b="1" dirty="0"/>
              <a:t>Journalist : I totally agree with you . What else can we get from sport ?</a:t>
            </a:r>
            <a:endParaRPr lang="fr-FR" sz="3600" dirty="0"/>
          </a:p>
          <a:p>
            <a:pPr rtl="1"/>
            <a:r>
              <a:rPr lang="en-US" sz="3600" b="1" dirty="0"/>
              <a:t>David : A sense of success : when people succeed in a game , they feel good  and think that they can succeed in other things : their studies ,their jobs etc………….</a:t>
            </a:r>
            <a:endParaRPr lang="fr-FR" sz="3600" dirty="0"/>
          </a:p>
          <a:p>
            <a:pPr rtl="1"/>
            <a:r>
              <a:rPr lang="en-US" sz="3600" b="1" dirty="0"/>
              <a:t>Journalist :I see a sound mind in a sound body .</a:t>
            </a:r>
            <a:endParaRPr lang="fr-FR" sz="3600" dirty="0"/>
          </a:p>
          <a:p>
            <a:pPr rtl="1"/>
            <a:r>
              <a:rPr lang="en-US" sz="3600" b="1" dirty="0"/>
              <a:t>David : Exactly .</a:t>
            </a:r>
            <a:endParaRPr lang="fr-FR" sz="3600" dirty="0"/>
          </a:p>
          <a:p>
            <a:pPr rtl="1"/>
            <a:r>
              <a:rPr lang="en-US" sz="3600" b="1" dirty="0"/>
              <a:t>Journalist :  Do you need to be good to succeed ?</a:t>
            </a:r>
            <a:endParaRPr lang="fr-FR" sz="3600" dirty="0"/>
          </a:p>
          <a:p>
            <a:pPr rtl="1"/>
            <a:r>
              <a:rPr lang="en-US" sz="3600" b="1" dirty="0"/>
              <a:t>David  : Not at all .Winning isn't everything .Participating is what matters ..However , people often forget that .</a:t>
            </a:r>
            <a:endParaRPr lang="fr-FR" sz="3600" dirty="0"/>
          </a:p>
          <a:p>
            <a:pPr rtl="1"/>
            <a:r>
              <a:rPr lang="en-US" sz="3600" b="1" dirty="0"/>
              <a:t>Journalist :Thank you David .Good bye .</a:t>
            </a:r>
            <a:endParaRPr lang="fr-FR" sz="3600" dirty="0"/>
          </a:p>
          <a:p>
            <a:r>
              <a:rPr lang="en-US" sz="3600" b="1" dirty="0"/>
              <a:t>David : It's my pleasure .</a:t>
            </a:r>
            <a:endParaRPr lang="fr-FR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14974"/>
          </a:xfrm>
        </p:spPr>
        <p:txBody>
          <a:bodyPr>
            <a:normAutofit/>
          </a:bodyPr>
          <a:lstStyle/>
          <a:p>
            <a:pPr rtl="1"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- David Beckham is (a handball player-a tennis player-a football player </a:t>
            </a:r>
            <a:r>
              <a:rPr lang="en-US" dirty="0" smtClean="0"/>
              <a:t>) .</a:t>
            </a:r>
            <a:endParaRPr lang="fr-FR" dirty="0"/>
          </a:p>
          <a:p>
            <a:pPr rtl="1"/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-David and the journalist talked about :</a:t>
            </a:r>
            <a:endParaRPr lang="fr-FR" dirty="0"/>
          </a:p>
          <a:p>
            <a:pPr rtl="1"/>
            <a:r>
              <a:rPr lang="en-US" dirty="0"/>
              <a:t>    -The </a:t>
            </a:r>
            <a:r>
              <a:rPr lang="en-US" dirty="0" err="1"/>
              <a:t>olympic</a:t>
            </a:r>
            <a:r>
              <a:rPr lang="en-US" dirty="0"/>
              <a:t> games   /  -How to succeed in your job  / benefits of sport  .</a:t>
            </a:r>
            <a:endParaRPr lang="fr-FR" dirty="0"/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  c</a:t>
            </a:r>
            <a:r>
              <a:rPr lang="en-US" dirty="0"/>
              <a:t>-According to David why should people practice sport 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…………………………….      ……………………………..</a:t>
            </a:r>
          </a:p>
          <a:p>
            <a:pPr>
              <a:buNone/>
            </a:pPr>
            <a:r>
              <a:rPr lang="en-US" dirty="0" smtClean="0"/>
              <a:t>…………………………….      ………………………………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-Did the journalist agree with him </a:t>
            </a:r>
            <a:r>
              <a:rPr lang="en-US" dirty="0" smtClean="0"/>
              <a:t>?                    If </a:t>
            </a:r>
            <a:r>
              <a:rPr lang="en-US" dirty="0"/>
              <a:t>yes , pick up two expressions that express agreement </a:t>
            </a:r>
            <a:r>
              <a:rPr lang="en-US" dirty="0" smtClean="0"/>
              <a:t>:</a:t>
            </a:r>
            <a:endParaRPr lang="fr-FR" dirty="0" smtClean="0"/>
          </a:p>
          <a:p>
            <a:r>
              <a:rPr lang="fr-FR" dirty="0" smtClean="0"/>
              <a:t>………………………………………………………..</a:t>
            </a:r>
          </a:p>
          <a:p>
            <a:r>
              <a:rPr lang="fr-FR" dirty="0" smtClean="0"/>
              <a:t>………………………………………………………………</a:t>
            </a:r>
            <a:endParaRPr lang="fr-FR" dirty="0"/>
          </a:p>
        </p:txBody>
      </p:sp>
      <p:pic>
        <p:nvPicPr>
          <p:cNvPr id="28674" name="Picture 2" descr="C:\Users\nsi\Desktop\th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57166"/>
            <a:ext cx="6858048" cy="933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214311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-Now , find an expression that express disagreement  :                                                                  - …………………………………………….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/>
          <a:lstStyle/>
          <a:p>
            <a:pPr rtl="1"/>
            <a:r>
              <a:rPr lang="en-US" dirty="0" smtClean="0"/>
              <a:t>.</a:t>
            </a:r>
            <a:endParaRPr lang="fr-FR" dirty="0"/>
          </a:p>
        </p:txBody>
      </p:sp>
      <p:pic>
        <p:nvPicPr>
          <p:cNvPr id="29698" name="Picture 2" descr="C:\Users\nsi\Desktop\th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571744"/>
            <a:ext cx="8572560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/>
                </a:solidFill>
              </a:rPr>
              <a:t>+</a:t>
            </a:r>
            <a:r>
              <a:rPr lang="fr-FR" dirty="0" smtClean="0">
                <a:solidFill>
                  <a:schemeClr val="accent1"/>
                </a:solidFill>
              </a:rPr>
              <a:t>+</a:t>
            </a:r>
            <a:r>
              <a:rPr lang="fr-FR" dirty="0" smtClean="0">
                <a:solidFill>
                  <a:srgbClr val="FF0000"/>
                </a:solidFill>
              </a:rPr>
              <a:t>+</a:t>
            </a:r>
            <a:r>
              <a:rPr lang="fr-FR" dirty="0" smtClean="0">
                <a:solidFill>
                  <a:srgbClr val="FFFF00"/>
                </a:solidFill>
              </a:rPr>
              <a:t>+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1" u="sng" dirty="0"/>
              <a:t>What are </a:t>
            </a:r>
            <a:r>
              <a:rPr lang="en-US" b="1" u="sng" dirty="0">
                <a:solidFill>
                  <a:srgbClr val="C00000"/>
                </a:solidFill>
              </a:rPr>
              <a:t>the benefits </a:t>
            </a:r>
            <a:r>
              <a:rPr lang="en-US" b="1" u="sng" dirty="0"/>
              <a:t>of sports according to Beckham:</a:t>
            </a:r>
            <a:endParaRPr lang="fr-FR" dirty="0"/>
          </a:p>
          <a:p>
            <a:pPr lvl="0"/>
            <a:r>
              <a:rPr lang="en-US" dirty="0" smtClean="0"/>
              <a:t>………………………………………………………………</a:t>
            </a:r>
            <a:endParaRPr lang="fr-FR" dirty="0"/>
          </a:p>
          <a:p>
            <a:pPr lvl="0"/>
            <a:r>
              <a:rPr lang="en-US" dirty="0" smtClean="0"/>
              <a:t>………………………………………………………………………</a:t>
            </a:r>
            <a:endParaRPr lang="fr-FR" dirty="0"/>
          </a:p>
          <a:p>
            <a:pPr lvl="0"/>
            <a:r>
              <a:rPr lang="en-US" dirty="0" smtClean="0"/>
              <a:t>………………………………………………………………………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When we train, we become </a:t>
            </a:r>
            <a:r>
              <a:rPr lang="en-US" b="1" u="sng" dirty="0"/>
              <a:t>fitter and fitter</a:t>
            </a:r>
            <a:endParaRPr lang="fr-FR" dirty="0"/>
          </a:p>
          <a:p>
            <a:pPr lvl="0"/>
            <a:r>
              <a:rPr lang="en-US" dirty="0"/>
              <a:t>Our bodies become </a:t>
            </a:r>
            <a:r>
              <a:rPr lang="en-US" b="1" u="sng" dirty="0"/>
              <a:t>stronger and stronger</a:t>
            </a:r>
            <a:endParaRPr lang="fr-FR" dirty="0"/>
          </a:p>
          <a:p>
            <a:pPr lvl="0"/>
            <a:r>
              <a:rPr lang="en-US" dirty="0"/>
              <a:t>Short adjective + </a:t>
            </a:r>
            <a:r>
              <a:rPr lang="en-US" b="1" dirty="0" err="1"/>
              <a:t>er</a:t>
            </a:r>
            <a:r>
              <a:rPr lang="en-US" b="1" dirty="0"/>
              <a:t> </a:t>
            </a:r>
            <a:r>
              <a:rPr lang="en-US" dirty="0"/>
              <a:t>+ and + short adjective + </a:t>
            </a:r>
            <a:r>
              <a:rPr lang="en-US" b="1" dirty="0" err="1"/>
              <a:t>er</a:t>
            </a:r>
            <a:endParaRPr lang="fr-FR" dirty="0"/>
          </a:p>
          <a:p>
            <a:pPr>
              <a:buNone/>
            </a:pPr>
            <a:r>
              <a:rPr lang="en-US" dirty="0"/>
              <a:t> 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83056"/>
          </a:xfrm>
        </p:spPr>
        <p:txBody>
          <a:bodyPr/>
          <a:lstStyle/>
          <a:p>
            <a:r>
              <a:rPr lang="fr-FR" dirty="0" err="1" smtClean="0"/>
              <a:t>Sporting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exercice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429288"/>
          </a:xfrm>
        </p:spPr>
        <p:txBody>
          <a:bodyPr>
            <a:normAutofit fontScale="70000" lnSpcReduction="20000"/>
          </a:bodyPr>
          <a:lstStyle/>
          <a:p>
            <a:pPr rtl="1"/>
            <a:r>
              <a:rPr lang="en-US" b="1" u="sng" dirty="0" smtClean="0"/>
              <a:t>-</a:t>
            </a:r>
            <a:r>
              <a:rPr lang="en-US" b="1" u="sng" dirty="0"/>
              <a:t>a- What do the following sentences express , circle the  suitable answer :</a:t>
            </a:r>
            <a:r>
              <a:rPr lang="en-US" dirty="0"/>
              <a:t>  </a:t>
            </a:r>
            <a:r>
              <a:rPr lang="en-US" dirty="0" smtClean="0"/>
              <a:t>  </a:t>
            </a:r>
          </a:p>
          <a:p>
            <a:pPr rtl="1"/>
            <a:r>
              <a:rPr lang="en-US" dirty="0" smtClean="0"/>
              <a:t>-</a:t>
            </a:r>
            <a:r>
              <a:rPr lang="en-US" dirty="0"/>
              <a:t>The bear got </a:t>
            </a:r>
            <a:r>
              <a:rPr lang="en-US" b="1" u="sng" dirty="0"/>
              <a:t>closer and closer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pPr rtl="1"/>
            <a:endParaRPr lang="fr-FR" dirty="0"/>
          </a:p>
          <a:p>
            <a:pPr rtl="1"/>
            <a:r>
              <a:rPr lang="en-US" dirty="0"/>
              <a:t>-She ran </a:t>
            </a:r>
            <a:r>
              <a:rPr lang="en-US" b="1" u="sng" dirty="0"/>
              <a:t>faster and faster</a:t>
            </a:r>
            <a:r>
              <a:rPr lang="en-US" dirty="0"/>
              <a:t> . </a:t>
            </a:r>
            <a:endParaRPr lang="en-US" dirty="0" smtClean="0"/>
          </a:p>
          <a:p>
            <a:pPr rtl="1"/>
            <a:r>
              <a:rPr lang="en-US" dirty="0" smtClean="0"/>
              <a:t>-</a:t>
            </a:r>
            <a:r>
              <a:rPr lang="en-US" dirty="0"/>
              <a:t>He became </a:t>
            </a:r>
            <a:r>
              <a:rPr lang="en-US" b="1" u="sng" dirty="0"/>
              <a:t>stronger and stronger </a:t>
            </a:r>
            <a:r>
              <a:rPr lang="en-US" dirty="0"/>
              <a:t>.</a:t>
            </a:r>
            <a:endParaRPr lang="fr-FR" dirty="0"/>
          </a:p>
          <a:p>
            <a:pPr rtl="1"/>
            <a:r>
              <a:rPr lang="en-US" dirty="0"/>
              <a:t>(comparison – description –gradual change )</a:t>
            </a:r>
            <a:endParaRPr lang="fr-FR" dirty="0"/>
          </a:p>
          <a:p>
            <a:pPr rtl="1"/>
            <a:r>
              <a:rPr lang="en-US" b="1" u="sng" dirty="0"/>
              <a:t>b-Use the double comparative :</a:t>
            </a:r>
            <a:endParaRPr lang="fr-FR" dirty="0"/>
          </a:p>
          <a:p>
            <a:pPr rtl="1"/>
            <a:r>
              <a:rPr lang="en-US" dirty="0"/>
              <a:t>-Mother</a:t>
            </a:r>
            <a:r>
              <a:rPr lang="en-US" dirty="0" smtClean="0"/>
              <a:t>: Dave </a:t>
            </a:r>
            <a:r>
              <a:rPr lang="en-US" dirty="0"/>
              <a:t>, you are getting(fat)………………and………………….  .</a:t>
            </a:r>
            <a:endParaRPr lang="fr-FR" dirty="0"/>
          </a:p>
          <a:p>
            <a:pPr rtl="1"/>
            <a:r>
              <a:rPr lang="en-US" dirty="0"/>
              <a:t>-Dave: So what ?</a:t>
            </a:r>
            <a:endParaRPr lang="fr-FR" dirty="0"/>
          </a:p>
          <a:p>
            <a:pPr rtl="1"/>
            <a:r>
              <a:rPr lang="en-US" dirty="0"/>
              <a:t>-Mother: Well , you should eat(little)……………..and………………… .</a:t>
            </a:r>
            <a:endParaRPr lang="fr-FR" dirty="0"/>
          </a:p>
          <a:p>
            <a:pPr rtl="1"/>
            <a:r>
              <a:rPr lang="en-US" dirty="0"/>
              <a:t>-Dave : I can't mum, I can't !</a:t>
            </a:r>
            <a:endParaRPr lang="fr-FR" dirty="0"/>
          </a:p>
          <a:p>
            <a:pPr rtl="1"/>
            <a:r>
              <a:rPr lang="en-US" dirty="0"/>
              <a:t>-Mother: Then, you should be(active)………………….and…………………. ……………………..,you can for example practice sport .</a:t>
            </a:r>
            <a:endParaRPr lang="fr-FR" dirty="0"/>
          </a:p>
          <a:p>
            <a:pPr rtl="1"/>
            <a:r>
              <a:rPr lang="en-US" dirty="0"/>
              <a:t>-Dave :But this year ,I'm having (much)…………………..and </a:t>
            </a:r>
            <a:r>
              <a:rPr lang="en-US" dirty="0" smtClean="0"/>
              <a:t>……………  work to do.</a:t>
            </a: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writing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Tell us about the </a:t>
            </a:r>
            <a:r>
              <a:rPr lang="fr-FR" dirty="0" err="1" smtClean="0"/>
              <a:t>benefits</a:t>
            </a:r>
            <a:r>
              <a:rPr lang="fr-FR" dirty="0" smtClean="0"/>
              <a:t> of the sport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practise</a:t>
            </a:r>
            <a:r>
              <a:rPr lang="fr-FR" dirty="0" smtClean="0"/>
              <a:t> . !!</a:t>
            </a: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See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endParaRPr lang="fr-FR" dirty="0"/>
          </a:p>
        </p:txBody>
      </p:sp>
      <p:pic>
        <p:nvPicPr>
          <p:cNvPr id="30722" name="Picture 2" descr="C:\Users\nsi\Desktop\th (7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12"/>
            <a:ext cx="9144000" cy="5286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50"/>
                </a:solidFill>
              </a:rPr>
              <a:t>Do </a:t>
            </a:r>
            <a:r>
              <a:rPr lang="fr-FR" dirty="0" err="1" smtClean="0">
                <a:solidFill>
                  <a:srgbClr val="00B050"/>
                </a:solidFill>
              </a:rPr>
              <a:t>you</a:t>
            </a:r>
            <a:r>
              <a:rPr lang="fr-FR" dirty="0" smtClean="0">
                <a:solidFill>
                  <a:srgbClr val="00B050"/>
                </a:solidFill>
              </a:rPr>
              <a:t> </a:t>
            </a:r>
            <a:r>
              <a:rPr lang="fr-FR" dirty="0" err="1" smtClean="0">
                <a:solidFill>
                  <a:srgbClr val="00B050"/>
                </a:solidFill>
              </a:rPr>
              <a:t>like</a:t>
            </a:r>
            <a:r>
              <a:rPr lang="fr-FR" dirty="0" smtClean="0">
                <a:solidFill>
                  <a:srgbClr val="00B050"/>
                </a:solidFill>
              </a:rPr>
              <a:t> sport ? 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LOOK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pictures</a:t>
            </a:r>
            <a:r>
              <a:rPr lang="fr-FR" dirty="0" smtClean="0"/>
              <a:t> and </a:t>
            </a:r>
            <a:r>
              <a:rPr lang="fr-FR" dirty="0" err="1" smtClean="0"/>
              <a:t>complete</a:t>
            </a:r>
            <a:r>
              <a:rPr lang="fr-FR" dirty="0" smtClean="0"/>
              <a:t> the sentences :</a:t>
            </a:r>
            <a:endParaRPr lang="fr-FR" dirty="0"/>
          </a:p>
        </p:txBody>
      </p:sp>
      <p:pic>
        <p:nvPicPr>
          <p:cNvPr id="13313" name="Picture 1" descr="C:\Users\nsi\Desktop\th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9" y="2995613"/>
            <a:ext cx="4429156" cy="19335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jogging/ CYCLING</a:t>
            </a:r>
            <a:endParaRPr lang="fr-FR" sz="3200" dirty="0"/>
          </a:p>
        </p:txBody>
      </p:sp>
      <p:pic>
        <p:nvPicPr>
          <p:cNvPr id="4" name="Espace réservé du contenu 3" descr="Afficher l'image d'origin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43108" y="1643050"/>
            <a:ext cx="4500594" cy="2615504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</p:pic>
      <p:sp>
        <p:nvSpPr>
          <p:cNvPr id="5" name="Rectangle 4"/>
          <p:cNvSpPr/>
          <p:nvPr/>
        </p:nvSpPr>
        <p:spPr>
          <a:xfrm>
            <a:off x="3342849" y="1785926"/>
            <a:ext cx="26709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                                          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2928926" y="4721662"/>
            <a:ext cx="35719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1.Boblikes…………………… </a:t>
            </a:r>
            <a:endParaRPr lang="fr-F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err="1" smtClean="0"/>
              <a:t>swimming</a:t>
            </a:r>
            <a:r>
              <a:rPr lang="fr-FR" sz="3200" dirty="0" smtClean="0"/>
              <a:t>/</a:t>
            </a:r>
            <a:r>
              <a:rPr lang="fr-FR" sz="3200" dirty="0" err="1" smtClean="0"/>
              <a:t>Cycling</a:t>
            </a:r>
            <a:endParaRPr lang="fr-FR" sz="3200" dirty="0"/>
          </a:p>
        </p:txBody>
      </p:sp>
      <p:pic>
        <p:nvPicPr>
          <p:cNvPr id="4" name="Espace réservé du contenu 3" descr="Afficher l'image d'origin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928794" y="1500174"/>
            <a:ext cx="5857916" cy="3048004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</p:pic>
      <p:sp>
        <p:nvSpPr>
          <p:cNvPr id="5" name="Rectangle 4"/>
          <p:cNvSpPr/>
          <p:nvPr/>
        </p:nvSpPr>
        <p:spPr>
          <a:xfrm rot="10800000" flipV="1">
            <a:off x="2606723" y="4948936"/>
            <a:ext cx="344455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2.The girl is good at </a:t>
            </a:r>
            <a:r>
              <a:rPr lang="en-US" dirty="0"/>
              <a:t>……………………………………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Fighting</a:t>
            </a:r>
            <a:r>
              <a:rPr lang="fr-FR" dirty="0" smtClean="0"/>
              <a:t>/</a:t>
            </a:r>
            <a:r>
              <a:rPr lang="fr-FR" dirty="0" err="1" smtClean="0"/>
              <a:t>boxing</a:t>
            </a:r>
            <a:endParaRPr lang="fr-FR" dirty="0"/>
          </a:p>
        </p:txBody>
      </p:sp>
      <p:pic>
        <p:nvPicPr>
          <p:cNvPr id="4" name="Espace réservé du contenu 3" descr="Afficher l'image d'origin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71604" y="1857364"/>
            <a:ext cx="5786478" cy="2357454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85852" y="4286256"/>
          <a:ext cx="4714908" cy="1357322"/>
        </p:xfrm>
        <a:graphic>
          <a:graphicData uri="http://schemas.openxmlformats.org/drawingml/2006/table">
            <a:tbl>
              <a:tblPr/>
              <a:tblGrid>
                <a:gridCol w="4714908"/>
              </a:tblGrid>
              <a:tr h="13573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latin typeface="Comic Sans MS"/>
                          <a:ea typeface="Calibri"/>
                          <a:cs typeface="Arial"/>
                        </a:rPr>
                        <a:t>4.Peter enjoys </a:t>
                      </a:r>
                      <a:r>
                        <a:rPr lang="en-US" sz="3200" dirty="0" smtClean="0">
                          <a:latin typeface="Comic Sans MS"/>
                          <a:ea typeface="Calibri"/>
                          <a:cs typeface="Arial"/>
                        </a:rPr>
                        <a:t>…………………………………………</a:t>
                      </a:r>
                      <a:endParaRPr lang="fr-FR" sz="32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Diving</a:t>
            </a:r>
            <a:r>
              <a:rPr lang="fr-FR" dirty="0" smtClean="0"/>
              <a:t> / </a:t>
            </a:r>
            <a:r>
              <a:rPr lang="fr-FR" dirty="0" err="1" smtClean="0"/>
              <a:t>swimming</a:t>
            </a:r>
            <a:endParaRPr lang="fr-FR" dirty="0"/>
          </a:p>
        </p:txBody>
      </p:sp>
      <p:pic>
        <p:nvPicPr>
          <p:cNvPr id="4" name="Espace réservé du contenu 3" descr="Afficher l'image d'origin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00034" y="1785926"/>
            <a:ext cx="6929486" cy="2006600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</p:pic>
      <p:sp>
        <p:nvSpPr>
          <p:cNvPr id="5" name="Rectangle 4"/>
          <p:cNvSpPr/>
          <p:nvPr/>
        </p:nvSpPr>
        <p:spPr>
          <a:xfrm>
            <a:off x="2214546" y="4398496"/>
            <a:ext cx="46434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5………………………………………is Steve’s </a:t>
            </a:r>
            <a:r>
              <a:rPr lang="en-US" sz="2800" dirty="0" err="1"/>
              <a:t>favourite</a:t>
            </a:r>
            <a:r>
              <a:rPr lang="en-US" sz="2800" dirty="0"/>
              <a:t> sport</a:t>
            </a:r>
            <a:endParaRPr lang="fr-F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/>
              <a:t>Playing</a:t>
            </a:r>
            <a:r>
              <a:rPr lang="fr-FR" sz="2800" dirty="0" smtClean="0"/>
              <a:t> </a:t>
            </a:r>
            <a:r>
              <a:rPr lang="fr-FR" sz="2800" dirty="0" err="1" smtClean="0"/>
              <a:t>basketall</a:t>
            </a:r>
            <a:r>
              <a:rPr lang="fr-FR" sz="2800" dirty="0" smtClean="0"/>
              <a:t>/</a:t>
            </a:r>
            <a:r>
              <a:rPr lang="fr-FR" sz="2800" dirty="0" err="1" smtClean="0"/>
              <a:t>playing</a:t>
            </a:r>
            <a:r>
              <a:rPr lang="fr-FR" sz="2800" dirty="0" smtClean="0"/>
              <a:t> baseball</a:t>
            </a:r>
            <a:endParaRPr lang="fr-FR" sz="2800" dirty="0"/>
          </a:p>
        </p:txBody>
      </p:sp>
      <p:pic>
        <p:nvPicPr>
          <p:cNvPr id="4" name="Espace réservé du contenu 3" descr="Afficher l'image d'origin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28728" y="1285860"/>
            <a:ext cx="5572164" cy="2500330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</p:pic>
      <p:sp>
        <p:nvSpPr>
          <p:cNvPr id="5" name="Rectangle 4"/>
          <p:cNvSpPr/>
          <p:nvPr/>
        </p:nvSpPr>
        <p:spPr>
          <a:xfrm>
            <a:off x="2143108" y="4500570"/>
            <a:ext cx="44609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6</a:t>
            </a:r>
            <a:r>
              <a:rPr lang="en-US" sz="2800" dirty="0"/>
              <a:t>…………………………………. is my </a:t>
            </a:r>
            <a:r>
              <a:rPr lang="en-US" sz="2800" dirty="0" err="1"/>
              <a:t>favourite</a:t>
            </a:r>
            <a:r>
              <a:rPr lang="en-US" sz="2800" dirty="0"/>
              <a:t> hobby</a:t>
            </a:r>
            <a:endParaRPr lang="fr-F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/>
              <a:t>Playing</a:t>
            </a:r>
            <a:r>
              <a:rPr lang="fr-FR" sz="2800" dirty="0" smtClean="0"/>
              <a:t> tennis / </a:t>
            </a:r>
            <a:r>
              <a:rPr lang="fr-FR" sz="2800" dirty="0" err="1" smtClean="0"/>
              <a:t>playing</a:t>
            </a:r>
            <a:r>
              <a:rPr lang="fr-FR" sz="2800" dirty="0" smtClean="0"/>
              <a:t> baseball</a:t>
            </a:r>
            <a:endParaRPr lang="fr-FR" sz="2800" dirty="0"/>
          </a:p>
        </p:txBody>
      </p:sp>
      <p:pic>
        <p:nvPicPr>
          <p:cNvPr id="4" name="Espace réservé du contenu 3" descr="Boy Playing Baseball Isolated On White Background  You Can Find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71604" y="2285992"/>
            <a:ext cx="5214974" cy="2500330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</p:spPr>
      </p:pic>
      <p:sp>
        <p:nvSpPr>
          <p:cNvPr id="5" name="Rectangle 4"/>
          <p:cNvSpPr/>
          <p:nvPr/>
        </p:nvSpPr>
        <p:spPr>
          <a:xfrm>
            <a:off x="2428860" y="5143512"/>
            <a:ext cx="44291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7………………………………………. is </a:t>
            </a:r>
            <a:r>
              <a:rPr lang="en-US" sz="2800" dirty="0" err="1"/>
              <a:t>Lina’s</a:t>
            </a:r>
            <a:r>
              <a:rPr lang="en-US" sz="2800" dirty="0"/>
              <a:t> </a:t>
            </a:r>
            <a:r>
              <a:rPr lang="en-US" sz="2800" dirty="0" err="1"/>
              <a:t>favourite</a:t>
            </a:r>
            <a:r>
              <a:rPr lang="en-US" sz="2800" dirty="0"/>
              <a:t> pastime</a:t>
            </a:r>
            <a:endParaRPr lang="fr-F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399</Words>
  <Application>Microsoft Office PowerPoint</Application>
  <PresentationFormat>Affichage à l'écran (4:3)</PresentationFormat>
  <Paragraphs>83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8th form         lesson 5        module 4</vt:lpstr>
      <vt:lpstr>Sporting activities </vt:lpstr>
      <vt:lpstr>Do you like sport ? </vt:lpstr>
      <vt:lpstr>jogging/ CYCLING</vt:lpstr>
      <vt:lpstr>swimming/Cycling</vt:lpstr>
      <vt:lpstr>Fighting/boxing</vt:lpstr>
      <vt:lpstr>Diving / swimming</vt:lpstr>
      <vt:lpstr>Playing basketall/playing baseball</vt:lpstr>
      <vt:lpstr>Playing tennis / playing baseball</vt:lpstr>
      <vt:lpstr> The Gerund (Verb+ing) can be used as a subject or object in a sentence exp:</vt:lpstr>
      <vt:lpstr>Who’s this?</vt:lpstr>
      <vt:lpstr>GOOD</vt:lpstr>
      <vt:lpstr>Reading </vt:lpstr>
      <vt:lpstr>The interview p 79</vt:lpstr>
      <vt:lpstr>Diapositive 15</vt:lpstr>
      <vt:lpstr>Diapositive 16</vt:lpstr>
      <vt:lpstr>f-Now , find an expression that express disagreement  :                                                                  - …………………………………………….</vt:lpstr>
      <vt:lpstr>++++</vt:lpstr>
      <vt:lpstr>Diapositive 19</vt:lpstr>
      <vt:lpstr>exercice</vt:lpstr>
      <vt:lpstr>writing</vt:lpstr>
      <vt:lpstr>See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8th form         lesson 5        module 4</dc:title>
  <dc:creator>nsi</dc:creator>
  <cp:lastModifiedBy>nsi</cp:lastModifiedBy>
  <cp:revision>8</cp:revision>
  <dcterms:created xsi:type="dcterms:W3CDTF">2020-04-01T22:34:57Z</dcterms:created>
  <dcterms:modified xsi:type="dcterms:W3CDTF">2020-04-01T23:50:40Z</dcterms:modified>
</cp:coreProperties>
</file>